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533" r:id="rId5"/>
    <p:sldId id="531" r:id="rId6"/>
    <p:sldId id="532" r:id="rId7"/>
    <p:sldId id="266" r:id="rId8"/>
    <p:sldId id="267" r:id="rId9"/>
    <p:sldId id="268" r:id="rId10"/>
    <p:sldId id="269" r:id="rId11"/>
    <p:sldId id="270" r:id="rId12"/>
    <p:sldId id="272" r:id="rId13"/>
    <p:sldId id="528" r:id="rId14"/>
    <p:sldId id="524" r:id="rId15"/>
    <p:sldId id="527" r:id="rId16"/>
    <p:sldId id="289" r:id="rId17"/>
    <p:sldId id="262" r:id="rId18"/>
    <p:sldId id="525" r:id="rId19"/>
    <p:sldId id="523" r:id="rId20"/>
    <p:sldId id="534" r:id="rId21"/>
    <p:sldId id="530" r:id="rId22"/>
    <p:sldId id="293" r:id="rId2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847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69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84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3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81BfWmLZlEeeS2EyVVbCwUV2L7zpFG5M66jC1IKmYc/edit#gid=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_5E8ilRBS1O4t_Y5HjKNWsaRnVqxcG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3, 2024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78DAD-8369-ED4C-9C37-4732052A73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3242883"/>
            <a:ext cx="8229600" cy="3048001"/>
          </a:xfrm>
        </p:spPr>
        <p:txBody>
          <a:bodyPr/>
          <a:lstStyle/>
          <a:p>
            <a:r>
              <a:rPr lang="en-US" sz="1800" dirty="0">
                <a:cs typeface="Courier New" panose="02070309020205020404" pitchFamily="49" charset="0"/>
              </a:rPr>
              <a:t>Inputs: Changes in species concentrations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Outputs: Concentrations of floating chemical species, reaction fluxes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Must either be a state or computable from the states (e.g., conserved species, assignment statements)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1E773-BE54-E047-BE9B-02AE0F9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5546-B032-7E43-A18F-7132F5714A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0730" y="6264275"/>
            <a:ext cx="678869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FD780-55C7-F443-9E12-F669664499A4}"/>
              </a:ext>
            </a:extLst>
          </p:cNvPr>
          <p:cNvGrpSpPr/>
          <p:nvPr/>
        </p:nvGrpSpPr>
        <p:grpSpPr>
          <a:xfrm>
            <a:off x="830943" y="848076"/>
            <a:ext cx="2991554" cy="2183107"/>
            <a:chOff x="798786" y="1127672"/>
            <a:chExt cx="4282745" cy="3092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6015E-336D-D844-A91A-53721F7A9A6D}"/>
                </a:ext>
              </a:extLst>
            </p:cNvPr>
            <p:cNvGrpSpPr/>
            <p:nvPr/>
          </p:nvGrpSpPr>
          <p:grpSpPr>
            <a:xfrm>
              <a:off x="798786" y="1127672"/>
              <a:ext cx="4282745" cy="3092230"/>
              <a:chOff x="1492469" y="1008993"/>
              <a:chExt cx="4282745" cy="3092230"/>
            </a:xfrm>
          </p:grpSpPr>
          <p:pic>
            <p:nvPicPr>
              <p:cNvPr id="17" name="Picture 1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70D1D4D-5134-A645-A410-316CBB3D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733" y="1106213"/>
                <a:ext cx="4128481" cy="29950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33AA7E-445B-B14F-B596-F88C3597B819}"/>
                  </a:ext>
                </a:extLst>
              </p:cNvPr>
              <p:cNvSpPr/>
              <p:nvPr/>
            </p:nvSpPr>
            <p:spPr>
              <a:xfrm>
                <a:off x="1492469" y="1008993"/>
                <a:ext cx="609600" cy="441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/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blipFill>
                  <a:blip r:embed="rId4"/>
                  <a:stretch>
                    <a:fillRect l="-35714" r="-1428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/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blipFill>
                  <a:blip r:embed="rId5"/>
                  <a:stretch>
                    <a:fillRect l="-31579" r="-1052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415EF0-D1E5-A749-B741-CDBFB1A56F74}"/>
              </a:ext>
            </a:extLst>
          </p:cNvPr>
          <p:cNvGrpSpPr/>
          <p:nvPr/>
        </p:nvGrpSpPr>
        <p:grpSpPr>
          <a:xfrm>
            <a:off x="3863625" y="1309239"/>
            <a:ext cx="4273251" cy="1366782"/>
            <a:chOff x="3904085" y="1309239"/>
            <a:chExt cx="4273251" cy="1366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90B432-975C-E14E-982A-B20B531113DE}"/>
                </a:ext>
              </a:extLst>
            </p:cNvPr>
            <p:cNvSpPr/>
            <p:nvPr/>
          </p:nvSpPr>
          <p:spPr>
            <a:xfrm>
              <a:off x="5060224" y="1761621"/>
              <a:ext cx="119829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mTOR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712252-7403-AF42-8902-775E3A0AE444}"/>
                </a:ext>
              </a:extLst>
            </p:cNvPr>
            <p:cNvSpPr/>
            <p:nvPr/>
          </p:nvSpPr>
          <p:spPr>
            <a:xfrm>
              <a:off x="4555810" y="2134741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CB8D-FCF8-E04D-9CD7-D11934ECFE26}"/>
                </a:ext>
              </a:extLst>
            </p:cNvPr>
            <p:cNvSpPr txBox="1"/>
            <p:nvPr/>
          </p:nvSpPr>
          <p:spPr>
            <a:xfrm>
              <a:off x="6848126" y="210357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pmTORC1, J7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35456F-0FF0-154E-8AB0-0B0F25B42AA0}"/>
                </a:ext>
              </a:extLst>
            </p:cNvPr>
            <p:cNvSpPr txBox="1"/>
            <p:nvPr/>
          </p:nvSpPr>
          <p:spPr>
            <a:xfrm>
              <a:off x="3904085" y="1316026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(</a:t>
              </a:r>
              <a:r>
                <a:rPr lang="en-US" b="1" i="1" dirty="0"/>
                <a:t>u</a:t>
              </a:r>
              <a:r>
                <a:rPr lang="en-US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C7076-D76B-4B41-9700-88FBE94A2723}"/>
                </a:ext>
              </a:extLst>
            </p:cNvPr>
            <p:cNvSpPr txBox="1"/>
            <p:nvPr/>
          </p:nvSpPr>
          <p:spPr>
            <a:xfrm>
              <a:off x="6454341" y="1309239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Outputs (</a:t>
              </a:r>
              <a:r>
                <a:rPr lang="en-US" b="1" i="1" dirty="0"/>
                <a:t>y</a:t>
              </a:r>
              <a:r>
                <a:rPr lang="en-US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FD15D-BDDF-5540-B7AF-2369D26E1466}"/>
                </a:ext>
              </a:extLst>
            </p:cNvPr>
            <p:cNvSpPr txBox="1"/>
            <p:nvPr/>
          </p:nvSpPr>
          <p:spPr>
            <a:xfrm>
              <a:off x="3957634" y="2108339"/>
              <a:ext cx="4488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/>
                <a:t>pIRS</a:t>
              </a:r>
              <a:r>
                <a:rPr lang="en-US" dirty="0"/>
                <a:t>,</a:t>
              </a:r>
            </a:p>
            <a:p>
              <a:r>
                <a:rPr lang="en-US" dirty="0"/>
                <a:t> Akt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07752DD-F946-1645-B425-2387B174A111}"/>
                </a:ext>
              </a:extLst>
            </p:cNvPr>
            <p:cNvSpPr/>
            <p:nvPr/>
          </p:nvSpPr>
          <p:spPr>
            <a:xfrm>
              <a:off x="6375162" y="2173853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Amplifier With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2727311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3391421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4607516" y="1203029"/>
            <a:ext cx="10510" cy="2140858"/>
          </a:xfrm>
          <a:prstGeom prst="bentConnector3">
            <a:avLst>
              <a:gd name="adj1" fmla="val 4275138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693262" y="2127793"/>
            <a:ext cx="632262" cy="362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2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9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/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blipFill>
                <a:blip r:embed="rId10"/>
                <a:stretch>
                  <a:fillRect l="-2963" r="-444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4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2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Filter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 of controller design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0BF3069-5E42-BEAF-D132-5A177332E45C}"/>
              </a:ext>
            </a:extLst>
          </p:cNvPr>
          <p:cNvSpPr txBox="1">
            <a:spLocks/>
          </p:cNvSpPr>
          <p:nvPr/>
        </p:nvSpPr>
        <p:spPr>
          <a:xfrm>
            <a:off x="541282" y="4114185"/>
            <a:ext cx="8229600" cy="1171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Given an open loop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 controller and/or filter and/or Compensation to achieve </a:t>
            </a:r>
            <a:r>
              <a:rPr lang="en-US" sz="2000" b="1" dirty="0"/>
              <a:t>control objectives</a:t>
            </a:r>
            <a:r>
              <a:rPr lang="en-US" sz="2000" dirty="0"/>
              <a:t>: stable, short settling times, accurate, …</a:t>
            </a:r>
          </a:p>
        </p:txBody>
      </p:sp>
    </p:spTree>
    <p:extLst>
      <p:ext uri="{BB962C8B-B14F-4D97-AF65-F5344CB8AC3E}">
        <p14:creationId xmlns:p14="http://schemas.microsoft.com/office/powerpoint/2010/main" val="113158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E6067-55D0-390A-4155-A9B45BE18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for regulation</a:t>
            </a:r>
          </a:p>
          <a:p>
            <a:pPr lvl="1"/>
            <a:r>
              <a:rPr lang="en-US" dirty="0"/>
              <a:t>Effect of </a:t>
            </a:r>
            <a:r>
              <a:rPr lang="en-US" dirty="0" err="1"/>
              <a:t>kP</a:t>
            </a:r>
            <a:r>
              <a:rPr lang="en-US" dirty="0"/>
              <a:t> on stability, oscillations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Removing bias by adjusting the reference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concepts</a:t>
            </a:r>
          </a:p>
          <a:p>
            <a:r>
              <a:rPr lang="en-US" dirty="0"/>
              <a:t>Testbed construction</a:t>
            </a:r>
          </a:p>
          <a:p>
            <a:r>
              <a:rPr lang="en-US" dirty="0"/>
              <a:t>Theory (Linear time invariant (LTI) systems)</a:t>
            </a:r>
          </a:p>
          <a:p>
            <a:r>
              <a:rPr lang="en-US" dirty="0"/>
              <a:t>Design &amp;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Know core concepts in control engineering</a:t>
            </a:r>
          </a:p>
          <a:p>
            <a:pPr lvl="1" fontAlgn="base"/>
            <a:r>
              <a:rPr lang="en-US" sz="2000" dirty="0"/>
              <a:t>Signal, system, PID control</a:t>
            </a:r>
          </a:p>
          <a:p>
            <a:pPr fontAlgn="base"/>
            <a:r>
              <a:rPr lang="en-US" sz="2400" dirty="0"/>
              <a:t>Build testbeds for biomedical closed loop systems</a:t>
            </a:r>
          </a:p>
          <a:p>
            <a:pPr fontAlgn="base"/>
            <a:r>
              <a:rPr lang="en-US" sz="2400" dirty="0"/>
              <a:t>Know basic LTI theory</a:t>
            </a:r>
          </a:p>
          <a:p>
            <a:pPr lvl="1" fontAlgn="base"/>
            <a:r>
              <a:rPr lang="en-US" sz="2000" dirty="0"/>
              <a:t>Transfer functions, interpreting time domain behavior</a:t>
            </a:r>
          </a:p>
          <a:p>
            <a:pPr fontAlgn="base"/>
            <a:r>
              <a:rPr lang="en-US" sz="2400" dirty="0"/>
              <a:t>Design </a:t>
            </a:r>
            <a:r>
              <a:rPr lang="en-US" sz="2400"/>
              <a:t>&amp; evaluate closed </a:t>
            </a:r>
            <a:r>
              <a:rPr lang="en-US" sz="2400" dirty="0"/>
              <a:t>loop systems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3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Current research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Modeling evolution of microbial communities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 Engineering (tools for building biomedical models)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(2 assignments): 50%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50%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42749</TotalTime>
  <Words>972</Words>
  <Application>Microsoft Macintosh PowerPoint</Application>
  <PresentationFormat>On-screen Show (4:3)</PresentationFormat>
  <Paragraphs>224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Cambria Math</vt:lpstr>
      <vt:lpstr>Calibri</vt:lpstr>
      <vt:lpstr>Courier New</vt:lpstr>
      <vt:lpstr>Arial</vt:lpstr>
      <vt:lpstr>-apple-system</vt:lpstr>
      <vt:lpstr>Office Theme</vt:lpstr>
      <vt:lpstr>BIOE 498 / BIOE 599  Advanced Biological Control Systems   Lecture 1: Course Introduction  </vt:lpstr>
      <vt:lpstr>Agenda</vt:lpstr>
      <vt:lpstr>Why Control Engineering?</vt:lpstr>
      <vt:lpstr>PowerPoint Presentation</vt:lpstr>
      <vt:lpstr>Structure of the Course</vt:lpstr>
      <vt:lpstr>Learning Objectives</vt:lpstr>
      <vt:lpstr>Instructor</vt:lpstr>
      <vt:lpstr>Grading</vt:lpstr>
      <vt:lpstr>Submitting Homework</vt:lpstr>
      <vt:lpstr>Resources</vt:lpstr>
      <vt:lpstr>Software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BioChemical OLS</vt:lpstr>
      <vt:lpstr>An Amplifier With Feedback</vt:lpstr>
      <vt:lpstr>Closed Loop System (CLS)</vt:lpstr>
      <vt:lpstr>Control Engineering</vt:lpstr>
      <vt:lpstr>Challenges in Control Engineering of Biological Systems</vt:lpstr>
      <vt:lpstr>Exploring Feedback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168</cp:revision>
  <dcterms:created xsi:type="dcterms:W3CDTF">2008-11-04T22:35:39Z</dcterms:created>
  <dcterms:modified xsi:type="dcterms:W3CDTF">2023-12-30T00:04:35Z</dcterms:modified>
</cp:coreProperties>
</file>